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75" r:id="rId9"/>
    <p:sldId id="265" r:id="rId10"/>
    <p:sldId id="266" r:id="rId11"/>
    <p:sldId id="269" r:id="rId12"/>
    <p:sldId id="263" r:id="rId13"/>
    <p:sldId id="270" r:id="rId14"/>
    <p:sldId id="267" r:id="rId15"/>
    <p:sldId id="271" r:id="rId16"/>
    <p:sldId id="272" r:id="rId17"/>
    <p:sldId id="264" r:id="rId18"/>
    <p:sldId id="268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0"/>
    <p:restoredTop sz="94592"/>
  </p:normalViewPr>
  <p:slideViewPr>
    <p:cSldViewPr snapToGrid="0" snapToObjects="1">
      <p:cViewPr varScale="1">
        <p:scale>
          <a:sx n="143" d="100"/>
          <a:sy n="143" d="100"/>
        </p:scale>
        <p:origin x="3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CB27-B804-9846-ABC2-C592057E4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66894-4455-5947-AEA6-5DCFB43D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4F231-56C5-2A4C-B254-D6CCFA78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7D7B6-F728-574D-95FD-B7FE41FB5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0D58A-427E-7743-9115-ACA89A702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8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F1E13-1C6B-E147-9C55-6EDE971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62469-D36D-6C4B-A76E-D5EE37649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4F564-A471-C74F-86FC-B0AFF497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0F217-0AC6-BE42-90E8-F09748018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1A561-D897-7642-B2DF-BE667108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79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D7FA77-F22E-3544-9A70-BE555D6AB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5E0DA-A528-0F48-B414-D5A65D693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B8502-B981-2D41-83C9-315E5FB63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5F21D-4A96-694D-80B3-C9934B3EF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6DF9A-96B4-9245-B2F3-B1B49B23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6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B51D-13C7-9A4C-A64F-9DC50053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21693-AE79-304E-A1CA-7E32A3473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29C90-6D93-6C4E-A0BD-A1DE3644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3AB4-0B20-0948-8F7B-F34FCD677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1A9CA-447D-114B-9B16-80DE38EB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68FDC-763A-A04C-A8DD-2E378CBB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F522B-2F1D-0C4C-9E59-0F3D2AF22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F9A7-6869-E149-B104-F8334B69D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CF0C6-4CEE-6E46-AD5A-3FFF9802C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0B286-AB6D-D246-91DC-66D1EC2F6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72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4BE2F-8D77-4548-AB76-9CB62806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2744-DEF0-DF4F-AA7C-C8DB52C7C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F5F01-6566-BB45-9160-377AD78F9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4254F-2E72-3D4C-AF5B-8CC315FD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56F16-1118-5B44-BEC6-5B33D34F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E539E-C376-A746-A7FD-F98491AE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1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64A1-00CD-9941-BEEC-E462EF1DA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78F96-EB51-A04F-9CAB-D8B1FDE24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F8103-247B-344F-8741-DAF1E0E7C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49A18-4DA9-8B42-926D-B0891B379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CC189A-9361-224B-8767-3C367893C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2894AA-3C17-3E42-B949-B3C9342D7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B0308F-00B9-484B-A88F-C87A8B53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3B345-3113-B241-82EA-F197788DB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6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47CA-6619-1243-991D-B11732570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8A481-28F5-DF4D-B562-0DB78D2C0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CB50F-F10E-FD4F-BFF1-8C3FA90E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774FA-F794-1E44-919D-3E122F121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1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009AA9-4643-044F-8030-C2B4770F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CE37D-187C-F044-92A6-95A549BA4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96055-B1BE-AE40-825C-C12AF1C1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3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1D03C-4802-1A4D-A457-58F43B4F6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F375F-EE13-C941-A60B-418F109A0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06C56-51A9-1242-BD3A-B81DD417F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8A039-66FE-654F-89AC-EA6D6493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F457D-CC97-B44C-8086-FB9DF7A94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E0F65-5363-D940-AB74-718E3013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49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B81A-E42B-7341-9B63-C18D8817D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AD85-EA2A-7440-BA67-312A065D9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AB474F-1E49-5142-AA4F-11A4EED29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358C1-CD99-1546-BEC2-3AC83E3DF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BBCD4-6367-614E-9B73-835740E4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418ED-10D8-7448-B709-E2EF1CDA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1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D9E4B-E0EA-8445-A533-7B590891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4C088-9D2D-F442-B5EB-3E6145F6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4DCD5-CF9F-F843-836B-CF39EBDBE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C09A-D7F5-4040-892A-945AA97D20D5}" type="datetimeFigureOut">
              <a:rPr lang="en-US" smtClean="0"/>
              <a:t>5/30/2018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9C55-8B0A-AD4B-B3D5-2E73588F1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1B13E-3F59-784D-9EDD-4536ECAD5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pyter/jupyter/wiki/Jupyter-kernel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hyperlink" Target="http://www.r-consortium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F4D9-48CE-994C-9E4D-19B311A4B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Summer R Workshop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8A20B-68C1-0E41-AFC7-ABFB6998B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Matthew D. Turner</a:t>
            </a:r>
          </a:p>
          <a:p>
            <a:r>
              <a:rPr lang="en-US" dirty="0">
                <a:hlinkClick r:id="rId2"/>
              </a:rPr>
              <a:t>mturner46@gsu.edu</a:t>
            </a:r>
            <a:endParaRPr lang="en-US" dirty="0"/>
          </a:p>
          <a:p>
            <a:r>
              <a:rPr lang="en-US" dirty="0"/>
              <a:t>Department of Psychology</a:t>
            </a:r>
          </a:p>
          <a:p>
            <a:r>
              <a:rPr lang="en-US" dirty="0"/>
              <a:t>Georgia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29822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4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3A300-EB65-374A-BAF2-0EBD8CB70674}"/>
              </a:ext>
            </a:extLst>
          </p:cNvPr>
          <p:cNvSpPr txBox="1"/>
          <p:nvPr/>
        </p:nvSpPr>
        <p:spPr>
          <a:xfrm>
            <a:off x="3782293" y="1878077"/>
            <a:ext cx="3144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Enter commands here into a “script”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65CED-106A-F14F-91EA-B1E2D8C2F340}"/>
              </a:ext>
            </a:extLst>
          </p:cNvPr>
          <p:cNvSpPr txBox="1"/>
          <p:nvPr/>
        </p:nvSpPr>
        <p:spPr>
          <a:xfrm>
            <a:off x="4114804" y="4485996"/>
            <a:ext cx="281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See results of commands in this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B3474-B908-AA4A-B427-0BB0B8AE8BD5}"/>
              </a:ext>
            </a:extLst>
          </p:cNvPr>
          <p:cNvSpPr txBox="1"/>
          <p:nvPr/>
        </p:nvSpPr>
        <p:spPr>
          <a:xfrm>
            <a:off x="9504217" y="1674910"/>
            <a:ext cx="1967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Graphics appear in another pane like here.</a:t>
            </a:r>
          </a:p>
        </p:txBody>
      </p:sp>
    </p:spTree>
    <p:extLst>
      <p:ext uri="{BB962C8B-B14F-4D97-AF65-F5344CB8AC3E}">
        <p14:creationId xmlns:p14="http://schemas.microsoft.com/office/powerpoint/2010/main" val="2833560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864" y="775252"/>
            <a:ext cx="7380136" cy="4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8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224" y="775252"/>
            <a:ext cx="7776776" cy="50298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7B9CB-6970-AE4E-BE2D-BDEEA35E3D1C}"/>
              </a:ext>
            </a:extLst>
          </p:cNvPr>
          <p:cNvSpPr txBox="1"/>
          <p:nvPr/>
        </p:nvSpPr>
        <p:spPr>
          <a:xfrm>
            <a:off x="5630577" y="195033"/>
            <a:ext cx="5742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Everything appears in one window, in sequence.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A1004-1E95-9949-8623-5CECB13D91B2}"/>
              </a:ext>
            </a:extLst>
          </p:cNvPr>
          <p:cNvSpPr txBox="1"/>
          <p:nvPr/>
        </p:nvSpPr>
        <p:spPr>
          <a:xfrm>
            <a:off x="8714507" y="1981199"/>
            <a:ext cx="3394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Each input is followed by…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D0BBD4-6FDC-4E48-B7B4-C859FABD5A84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7536874" y="1590227"/>
            <a:ext cx="1177633" cy="591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1A7F67-5998-5242-AC62-00881B375FE1}"/>
              </a:ext>
            </a:extLst>
          </p:cNvPr>
          <p:cNvSpPr txBox="1"/>
          <p:nvPr/>
        </p:nvSpPr>
        <p:spPr>
          <a:xfrm>
            <a:off x="9545782" y="3385296"/>
            <a:ext cx="2353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…its corresponding output.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CCACD9-ACBF-4345-A191-C87389D12224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303612" y="3404107"/>
            <a:ext cx="1242170" cy="335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65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  <a:p>
            <a:r>
              <a:rPr lang="en-US" dirty="0"/>
              <a:t>For R </a:t>
            </a:r>
            <a:r>
              <a:rPr lang="en-US" b="1" dirty="0"/>
              <a:t>both are available</a:t>
            </a:r>
          </a:p>
          <a:p>
            <a:pPr lvl="1"/>
            <a:r>
              <a:rPr lang="en-US" b="1" dirty="0"/>
              <a:t>RStudio</a:t>
            </a:r>
            <a:r>
              <a:rPr lang="en-US" dirty="0"/>
              <a:t> implements the </a:t>
            </a:r>
            <a:r>
              <a:rPr lang="en-US" dirty="0" err="1"/>
              <a:t>Matlab</a:t>
            </a:r>
            <a:r>
              <a:rPr lang="en-US" dirty="0"/>
              <a:t>-style interface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implements the Mathematica-style interface</a:t>
            </a:r>
          </a:p>
          <a:p>
            <a:r>
              <a:rPr lang="en-US" dirty="0"/>
              <a:t>Note that R is the SAME in both!</a:t>
            </a:r>
          </a:p>
          <a:p>
            <a:pPr lvl="1"/>
            <a:r>
              <a:rPr lang="en-US" dirty="0"/>
              <a:t>Both RStudio and </a:t>
            </a:r>
            <a:r>
              <a:rPr lang="en-US" dirty="0" err="1"/>
              <a:t>Jupyter</a:t>
            </a:r>
            <a:r>
              <a:rPr lang="en-US" dirty="0"/>
              <a:t> use </a:t>
            </a:r>
            <a:r>
              <a:rPr lang="en-US" b="1" dirty="0"/>
              <a:t>exactly the same</a:t>
            </a:r>
            <a:r>
              <a:rPr lang="en-US" dirty="0"/>
              <a:t> R “server” underneath</a:t>
            </a:r>
          </a:p>
          <a:p>
            <a:pPr lvl="1"/>
            <a:r>
              <a:rPr lang="en-US" dirty="0"/>
              <a:t>Same language, same implementation, same everything</a:t>
            </a:r>
          </a:p>
        </p:txBody>
      </p:sp>
    </p:spTree>
    <p:extLst>
      <p:ext uri="{BB962C8B-B14F-4D97-AF65-F5344CB8AC3E}">
        <p14:creationId xmlns:p14="http://schemas.microsoft.com/office/powerpoint/2010/main" val="2817978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393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BC39A35-896B-A749-BE33-CFFF63F7F827}"/>
              </a:ext>
            </a:extLst>
          </p:cNvPr>
          <p:cNvSpPr txBox="1"/>
          <p:nvPr/>
        </p:nvSpPr>
        <p:spPr>
          <a:xfrm>
            <a:off x="6881140" y="1627001"/>
            <a:ext cx="4512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rgbClr val="FF0000"/>
                </a:solidFill>
              </a:rPr>
              <a:t>One nice feature of this design is that it works cross-platform – that is, PC/Mac/Linux works the same.</a:t>
            </a:r>
          </a:p>
        </p:txBody>
      </p:sp>
    </p:spTree>
    <p:extLst>
      <p:ext uri="{BB962C8B-B14F-4D97-AF65-F5344CB8AC3E}">
        <p14:creationId xmlns:p14="http://schemas.microsoft.com/office/powerpoint/2010/main" val="4139778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C983-4D06-F946-8E2A-5DE6EE76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30D6-7162-AE43-8E9A-80D9E7BCD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like </a:t>
            </a:r>
            <a:r>
              <a:rPr lang="en-US" dirty="0" err="1"/>
              <a:t>Jupyter</a:t>
            </a:r>
            <a:r>
              <a:rPr lang="en-US" dirty="0"/>
              <a:t> it supports most scientific programming languages: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Old timey: FORTRAN (</a:t>
            </a:r>
            <a:r>
              <a:rPr lang="en-US" dirty="0" err="1"/>
              <a:t>coarray-fortran</a:t>
            </a:r>
            <a:r>
              <a:rPr lang="en-US" dirty="0"/>
              <a:t> 2008)</a:t>
            </a:r>
          </a:p>
          <a:p>
            <a:pPr lvl="1"/>
            <a:r>
              <a:rPr lang="en-US" dirty="0"/>
              <a:t>Statistics programming: SAS, R, </a:t>
            </a:r>
            <a:r>
              <a:rPr lang="en-US" dirty="0" err="1"/>
              <a:t>Incanter</a:t>
            </a:r>
            <a:r>
              <a:rPr lang="en-US" dirty="0"/>
              <a:t>/Clojure</a:t>
            </a:r>
          </a:p>
          <a:p>
            <a:pPr lvl="1"/>
            <a:r>
              <a:rPr lang="en-US" dirty="0"/>
              <a:t>Math programming: </a:t>
            </a:r>
            <a:r>
              <a:rPr lang="en-US" dirty="0" err="1"/>
              <a:t>Matlab</a:t>
            </a:r>
            <a:r>
              <a:rPr lang="en-US" dirty="0"/>
              <a:t>, Julia (</a:t>
            </a:r>
            <a:r>
              <a:rPr lang="en-US" dirty="0" err="1"/>
              <a:t>IJulia</a:t>
            </a:r>
            <a:r>
              <a:rPr lang="en-US" dirty="0"/>
              <a:t>), Maxima, </a:t>
            </a:r>
          </a:p>
          <a:p>
            <a:pPr lvl="1"/>
            <a:r>
              <a:rPr lang="en-US" dirty="0"/>
              <a:t>Plotting/Graphics: </a:t>
            </a:r>
            <a:r>
              <a:rPr lang="en-US" dirty="0" err="1"/>
              <a:t>Gnuplot</a:t>
            </a:r>
            <a:r>
              <a:rPr lang="en-US" dirty="0"/>
              <a:t>, D3/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AI: prolog, </a:t>
            </a:r>
            <a:r>
              <a:rPr lang="en-US" dirty="0" err="1"/>
              <a:t>smalltalk</a:t>
            </a:r>
            <a:r>
              <a:rPr lang="en-US" dirty="0"/>
              <a:t>, Mathematica, scheme (LISP dialect)</a:t>
            </a:r>
          </a:p>
          <a:p>
            <a:pPr lvl="1"/>
            <a:r>
              <a:rPr lang="en-US" dirty="0"/>
              <a:t>Web languages: Ruby, Haskell, </a:t>
            </a:r>
            <a:r>
              <a:rPr lang="en-US" dirty="0" err="1"/>
              <a:t>Javascript</a:t>
            </a:r>
            <a:r>
              <a:rPr lang="en-US" dirty="0"/>
              <a:t>, </a:t>
            </a:r>
            <a:r>
              <a:rPr lang="en-US" dirty="0" err="1"/>
              <a:t>Coffeescript</a:t>
            </a:r>
            <a:endParaRPr lang="en-US" dirty="0"/>
          </a:p>
          <a:p>
            <a:pPr lvl="1"/>
            <a:r>
              <a:rPr lang="en-US" dirty="0"/>
              <a:t>System languages: C, Go, Scala, Erlang, bash, Kotlin,</a:t>
            </a:r>
          </a:p>
          <a:p>
            <a:pPr lvl="1"/>
            <a:endParaRPr lang="en-US" dirty="0"/>
          </a:p>
          <a:p>
            <a:r>
              <a:rPr lang="en-US" dirty="0"/>
              <a:t>And many 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11AD9-A326-4347-9890-47A4ACA80D26}"/>
              </a:ext>
            </a:extLst>
          </p:cNvPr>
          <p:cNvSpPr/>
          <p:nvPr/>
        </p:nvSpPr>
        <p:spPr>
          <a:xfrm>
            <a:off x="5951815" y="6228771"/>
            <a:ext cx="5469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https://github.com/jupyter/jupyter/wiki/Jupyter-kernels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642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293" y="3507698"/>
            <a:ext cx="7413507" cy="2963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3663804" y="5631634"/>
            <a:ext cx="4864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</p:spTree>
    <p:extLst>
      <p:ext uri="{BB962C8B-B14F-4D97-AF65-F5344CB8AC3E}">
        <p14:creationId xmlns:p14="http://schemas.microsoft.com/office/powerpoint/2010/main" val="259467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264930"/>
            <a:ext cx="106553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350136" y="4675031"/>
            <a:ext cx="94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</p:spTree>
    <p:extLst>
      <p:ext uri="{BB962C8B-B14F-4D97-AF65-F5344CB8AC3E}">
        <p14:creationId xmlns:p14="http://schemas.microsoft.com/office/powerpoint/2010/main" val="91401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FE92-A430-0444-A12A-9CE5D87B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8F-35B7-044B-BF95-CC82E531D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91"/>
            <a:ext cx="10661542" cy="4591889"/>
          </a:xfrm>
        </p:spPr>
        <p:txBody>
          <a:bodyPr/>
          <a:lstStyle/>
          <a:p>
            <a:r>
              <a:rPr lang="en-US" dirty="0"/>
              <a:t>R is a </a:t>
            </a:r>
            <a:r>
              <a:rPr lang="en-US" i="1" dirty="0"/>
              <a:t>variant</a:t>
            </a:r>
            <a:r>
              <a:rPr lang="en-US" dirty="0"/>
              <a:t> of the </a:t>
            </a:r>
            <a:r>
              <a:rPr lang="en-US" b="1" dirty="0"/>
              <a:t>S programming language</a:t>
            </a:r>
          </a:p>
          <a:p>
            <a:r>
              <a:rPr lang="en-US" dirty="0"/>
              <a:t>The S language was developed in 1976 at Bell Labs</a:t>
            </a:r>
          </a:p>
          <a:p>
            <a:r>
              <a:rPr lang="en-US" dirty="0"/>
              <a:t>It was designed for data analysis and statistical modeling </a:t>
            </a:r>
          </a:p>
          <a:p>
            <a:r>
              <a:rPr lang="en-US" dirty="0"/>
              <a:t>S Developers: Rick Becker, </a:t>
            </a:r>
            <a:r>
              <a:rPr lang="en-US" b="1" dirty="0"/>
              <a:t>Allan Wilks</a:t>
            </a:r>
            <a:r>
              <a:rPr lang="en-US" dirty="0"/>
              <a:t>, </a:t>
            </a:r>
            <a:r>
              <a:rPr lang="en-US" b="1" dirty="0"/>
              <a:t>John Chambers</a:t>
            </a:r>
          </a:p>
          <a:p>
            <a:r>
              <a:rPr lang="en-US" dirty="0"/>
              <a:t>S was developed by people working on particularly hard data analysis problems where standard solutions did not usually apply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 Goal: </a:t>
            </a:r>
            <a:r>
              <a:rPr lang="en-US" i="1" dirty="0"/>
              <a:t>“to turn ideas into software, quickly and faithfully”</a:t>
            </a:r>
            <a:r>
              <a:rPr lang="en-US" dirty="0"/>
              <a:t> (Chambers)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47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408274"/>
            <a:ext cx="10490200" cy="3073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907406" y="4327302"/>
            <a:ext cx="637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</p:spTree>
    <p:extLst>
      <p:ext uri="{BB962C8B-B14F-4D97-AF65-F5344CB8AC3E}">
        <p14:creationId xmlns:p14="http://schemas.microsoft.com/office/powerpoint/2010/main" val="3988734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1A0A-BF95-2B47-BE1C-12A75016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4A396-4D30-8943-9522-AAD0E543C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13" y="1549832"/>
            <a:ext cx="10909515" cy="4866466"/>
          </a:xfrm>
        </p:spPr>
        <p:txBody>
          <a:bodyPr>
            <a:normAutofit/>
          </a:bodyPr>
          <a:lstStyle/>
          <a:p>
            <a:r>
              <a:rPr lang="en-US" dirty="0"/>
              <a:t>R was developed by Ross Ihaka and Robert Gentleman at University of Auckland, New Zealand</a:t>
            </a:r>
          </a:p>
          <a:p>
            <a:endParaRPr lang="en-US" dirty="0"/>
          </a:p>
          <a:p>
            <a:r>
              <a:rPr lang="en-US" dirty="0"/>
              <a:t>It is an open source version of the commercial language S-Plus</a:t>
            </a:r>
          </a:p>
          <a:p>
            <a:pPr lvl="1"/>
            <a:r>
              <a:rPr lang="en-US" dirty="0"/>
              <a:t>S-Plus was an earlier derivative of S developed by Statistical Sciences, Inc. (SF, CA)</a:t>
            </a:r>
          </a:p>
          <a:p>
            <a:pPr lvl="1"/>
            <a:r>
              <a:rPr lang="en-US" dirty="0"/>
              <a:t>S-Plus introduces many features not in the original S (much of the OOP system)</a:t>
            </a:r>
          </a:p>
          <a:p>
            <a:pPr lvl="1"/>
            <a:r>
              <a:rPr lang="en-US" dirty="0"/>
              <a:t>S-Plus was basically made non-viable as a commercial product due to R</a:t>
            </a:r>
          </a:p>
          <a:p>
            <a:endParaRPr lang="en-US" dirty="0"/>
          </a:p>
          <a:p>
            <a:r>
              <a:rPr lang="en-US" dirty="0"/>
              <a:t>R is now the </a:t>
            </a:r>
            <a:r>
              <a:rPr lang="en-US" b="1" dirty="0"/>
              <a:t>dominant dialect</a:t>
            </a:r>
            <a:r>
              <a:rPr lang="en-US" dirty="0"/>
              <a:t> of this family of S based languages </a:t>
            </a:r>
          </a:p>
        </p:txBody>
      </p:sp>
    </p:spTree>
    <p:extLst>
      <p:ext uri="{BB962C8B-B14F-4D97-AF65-F5344CB8AC3E}">
        <p14:creationId xmlns:p14="http://schemas.microsoft.com/office/powerpoint/2010/main" val="265497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04E3E-2CBE-7D4D-BFA4-30A69950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B74B-A873-AC4E-A21F-7B7521A6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827"/>
            <a:ext cx="10515600" cy="4757980"/>
          </a:xfrm>
        </p:spPr>
        <p:txBody>
          <a:bodyPr/>
          <a:lstStyle/>
          <a:p>
            <a:r>
              <a:rPr lang="en-US" dirty="0"/>
              <a:t>R is now an international project</a:t>
            </a:r>
          </a:p>
          <a:p>
            <a:pPr lvl="1"/>
            <a:r>
              <a:rPr lang="en-US" dirty="0"/>
              <a:t>R language is controlled by the R Core Team</a:t>
            </a:r>
          </a:p>
          <a:p>
            <a:pPr lvl="1"/>
            <a:r>
              <a:rPr lang="en-US" dirty="0"/>
              <a:t>Managed by the R Consortium: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www.r-consortium.org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Shared/Delivered by CRAN: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cran.r-project.org</a:t>
            </a:r>
            <a:r>
              <a:rPr lang="en-US" dirty="0">
                <a:hlinkClick r:id="rId3"/>
              </a:rPr>
              <a:t> </a:t>
            </a:r>
            <a:endParaRPr lang="en-US" dirty="0"/>
          </a:p>
          <a:p>
            <a:pPr lvl="1"/>
            <a:r>
              <a:rPr lang="en-US" dirty="0"/>
              <a:t>Package development is shared by the global R community</a:t>
            </a: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DD4600-C3A8-4844-AEE0-AC7E9ACF9E58}"/>
              </a:ext>
            </a:extLst>
          </p:cNvPr>
          <p:cNvGrpSpPr/>
          <p:nvPr/>
        </p:nvGrpSpPr>
        <p:grpSpPr>
          <a:xfrm>
            <a:off x="1436352" y="4316386"/>
            <a:ext cx="9319296" cy="1451158"/>
            <a:chOff x="748144" y="4316386"/>
            <a:chExt cx="9319296" cy="145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1513B8-8DC5-6947-BB79-77E642B06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44" y="4316386"/>
              <a:ext cx="6456923" cy="14511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0AB390-DE30-D946-906E-98008303E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4978" y="4316386"/>
              <a:ext cx="1872462" cy="1451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662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D296-839B-C84E-B633-0E4979F2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56418-880A-DD49-8C4D-72427D35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10515600" cy="4658129"/>
          </a:xfrm>
        </p:spPr>
        <p:txBody>
          <a:bodyPr/>
          <a:lstStyle/>
          <a:p>
            <a:r>
              <a:rPr lang="en-US" dirty="0"/>
              <a:t>For most people:</a:t>
            </a:r>
          </a:p>
          <a:p>
            <a:pPr lvl="1"/>
            <a:r>
              <a:rPr lang="en-US" dirty="0"/>
              <a:t>R is a statistics language</a:t>
            </a:r>
          </a:p>
          <a:p>
            <a:pPr lvl="1"/>
            <a:r>
              <a:rPr lang="en-US" dirty="0"/>
              <a:t>It is designed for working with data</a:t>
            </a:r>
          </a:p>
          <a:p>
            <a:pPr lvl="1"/>
            <a:r>
              <a:rPr lang="en-US" dirty="0"/>
              <a:t>It is the </a:t>
            </a:r>
            <a:r>
              <a:rPr lang="en-US" i="1" dirty="0" err="1"/>
              <a:t>Koine</a:t>
            </a:r>
            <a:r>
              <a:rPr lang="en-US" dirty="0"/>
              <a:t> of the data science and statistics worlds</a:t>
            </a:r>
          </a:p>
          <a:p>
            <a:pPr lvl="1"/>
            <a:r>
              <a:rPr lang="en-US" dirty="0"/>
              <a:t>Most new statistics are implemented in R before they are elsewhere</a:t>
            </a:r>
          </a:p>
          <a:p>
            <a:endParaRPr lang="en-US" dirty="0"/>
          </a:p>
          <a:p>
            <a:r>
              <a:rPr lang="en-US" dirty="0"/>
              <a:t>It is also heavily used in the new data industries</a:t>
            </a:r>
          </a:p>
          <a:p>
            <a:pPr lvl="1"/>
            <a:r>
              <a:rPr lang="en-US" dirty="0"/>
              <a:t>Machine learning for large data sets</a:t>
            </a:r>
          </a:p>
          <a:p>
            <a:pPr lvl="1"/>
            <a:r>
              <a:rPr lang="en-US" dirty="0"/>
              <a:t>Deploying “dashboards” for corporate analytics</a:t>
            </a:r>
          </a:p>
          <a:p>
            <a:pPr lvl="1"/>
            <a:r>
              <a:rPr lang="en-US" dirty="0"/>
              <a:t>Exploring massive databases</a:t>
            </a:r>
          </a:p>
        </p:txBody>
      </p:sp>
    </p:spTree>
    <p:extLst>
      <p:ext uri="{BB962C8B-B14F-4D97-AF65-F5344CB8AC3E}">
        <p14:creationId xmlns:p14="http://schemas.microsoft.com/office/powerpoint/2010/main" val="362172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C1D81-9262-BC43-B6C8-A2D8D94B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FB7F3-E37E-9645-9BBC-B10052A30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" y="1825625"/>
            <a:ext cx="10683240" cy="4351338"/>
          </a:xfrm>
        </p:spPr>
        <p:txBody>
          <a:bodyPr/>
          <a:lstStyle/>
          <a:p>
            <a:r>
              <a:rPr lang="en-US" dirty="0"/>
              <a:t>Language Features:</a:t>
            </a:r>
          </a:p>
          <a:p>
            <a:pPr lvl="1"/>
            <a:r>
              <a:rPr lang="en-US" dirty="0"/>
              <a:t>Interpreted (not compiled or batch)</a:t>
            </a:r>
          </a:p>
          <a:p>
            <a:pPr lvl="2"/>
            <a:r>
              <a:rPr lang="en-US" dirty="0"/>
              <a:t>Interactive use is the default</a:t>
            </a:r>
          </a:p>
          <a:p>
            <a:pPr lvl="2"/>
            <a:r>
              <a:rPr lang="en-US" dirty="0"/>
              <a:t>It is hard to imagine this not being true these days! But in 1976 SAS used punch cards</a:t>
            </a:r>
          </a:p>
          <a:p>
            <a:pPr lvl="1"/>
            <a:r>
              <a:rPr lang="en-US" dirty="0"/>
              <a:t>Multi-paradigm: </a:t>
            </a:r>
          </a:p>
          <a:p>
            <a:pPr lvl="2"/>
            <a:r>
              <a:rPr lang="en-US" dirty="0"/>
              <a:t>Procedural with Functions (somewhat “functional”)</a:t>
            </a:r>
          </a:p>
          <a:p>
            <a:pPr lvl="2"/>
            <a:r>
              <a:rPr lang="en-US" dirty="0"/>
              <a:t>Object-oriented  (OOP) with Generic Functions, with full method dispatch; ex: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summary()</a:t>
            </a:r>
            <a:endParaRPr lang="en-US" dirty="0"/>
          </a:p>
          <a:p>
            <a:pPr lvl="2"/>
            <a:r>
              <a:rPr lang="en-US" dirty="0"/>
              <a:t>Two types of objects S3/S4 – not compatible with each other (Ugh!)</a:t>
            </a:r>
          </a:p>
          <a:p>
            <a:pPr lvl="1"/>
            <a:r>
              <a:rPr lang="en-US" dirty="0"/>
              <a:t>With full APL-style support for arrays (column order matrix operations)</a:t>
            </a:r>
          </a:p>
          <a:p>
            <a:pPr lvl="2"/>
            <a:r>
              <a:rPr lang="en-US" dirty="0"/>
              <a:t>So implements full linear algebra like </a:t>
            </a:r>
            <a:r>
              <a:rPr lang="en-US" dirty="0" err="1"/>
              <a:t>Matlab</a:t>
            </a:r>
            <a:r>
              <a:rPr lang="en-US" dirty="0"/>
              <a:t>, IDL, or PV-WAVE</a:t>
            </a:r>
          </a:p>
          <a:p>
            <a:pPr lvl="2"/>
            <a:r>
              <a:rPr lang="en-US" dirty="0"/>
              <a:t>Many operations are properly vectorized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17AA-280C-6A42-8A3A-B2561589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2A2-550C-984C-B3EE-A0B954CB7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 is an </a:t>
            </a:r>
            <a:r>
              <a:rPr lang="en-US" b="1" dirty="0"/>
              <a:t>opinionated language</a:t>
            </a:r>
            <a:r>
              <a:rPr lang="en-US" dirty="0"/>
              <a:t>, it emphasizes:</a:t>
            </a:r>
          </a:p>
          <a:p>
            <a:pPr lvl="1"/>
            <a:r>
              <a:rPr lang="en-US" dirty="0"/>
              <a:t>Data Flow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Exploratory data analysis</a:t>
            </a:r>
            <a:r>
              <a:rPr lang="en-US" dirty="0"/>
              <a:t>” (Tukey’s ill-conceived term)</a:t>
            </a:r>
          </a:p>
          <a:p>
            <a:pPr lvl="1"/>
            <a:r>
              <a:rPr lang="en-US" b="1" dirty="0"/>
              <a:t>Quick/Exploratory Graphics</a:t>
            </a:r>
          </a:p>
          <a:p>
            <a:pPr lvl="1"/>
            <a:r>
              <a:rPr lang="en-US" dirty="0"/>
              <a:t>Easy mathematical manipulations in models</a:t>
            </a:r>
          </a:p>
          <a:p>
            <a:pPr lvl="1"/>
            <a:r>
              <a:rPr lang="en-US" dirty="0"/>
              <a:t>Programmatic interface to analysis (functional archetypes)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1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07988-2FF8-4B61-A697-E82252B4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D8DC-97C2-44A4-9309-65306A8AE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 is an evolutionary product</a:t>
            </a:r>
          </a:p>
          <a:p>
            <a:pPr lvl="1"/>
            <a:r>
              <a:rPr lang="en-US" dirty="0"/>
              <a:t>Many of its features only make sense if you know the history</a:t>
            </a:r>
          </a:p>
          <a:p>
            <a:pPr lvl="1"/>
            <a:r>
              <a:rPr lang="en-US" dirty="0"/>
              <a:t>“Vestigial” components abound!</a:t>
            </a:r>
          </a:p>
          <a:p>
            <a:r>
              <a:rPr lang="en-US" dirty="0"/>
              <a:t>R is stable</a:t>
            </a:r>
          </a:p>
          <a:p>
            <a:pPr lvl="1"/>
            <a:r>
              <a:rPr lang="en-US" dirty="0"/>
              <a:t>There have been no substantial changes to the core language in years</a:t>
            </a:r>
          </a:p>
          <a:p>
            <a:pPr lvl="1"/>
            <a:r>
              <a:rPr lang="en-US" dirty="0"/>
              <a:t>Code written years ago still (mostly) works</a:t>
            </a:r>
          </a:p>
          <a:p>
            <a:r>
              <a:rPr lang="en-US" dirty="0"/>
              <a:t>Most Development in R takes place in packages/libraries</a:t>
            </a:r>
          </a:p>
          <a:p>
            <a:pPr lvl="1"/>
            <a:r>
              <a:rPr lang="en-US" dirty="0"/>
              <a:t>Because R is a language, you can add new features to it</a:t>
            </a:r>
          </a:p>
          <a:p>
            <a:pPr lvl="1"/>
            <a:r>
              <a:rPr lang="en-US" dirty="0"/>
              <a:t>The language stays constant</a:t>
            </a:r>
          </a:p>
          <a:p>
            <a:pPr lvl="1"/>
            <a:r>
              <a:rPr lang="en-US" dirty="0"/>
              <a:t>Different packages/combinations of packages give the new or different features</a:t>
            </a:r>
          </a:p>
        </p:txBody>
      </p:sp>
    </p:spTree>
    <p:extLst>
      <p:ext uri="{BB962C8B-B14F-4D97-AF65-F5344CB8AC3E}">
        <p14:creationId xmlns:p14="http://schemas.microsoft.com/office/powerpoint/2010/main" val="1457267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</p:txBody>
      </p:sp>
    </p:spTree>
    <p:extLst>
      <p:ext uri="{BB962C8B-B14F-4D97-AF65-F5344CB8AC3E}">
        <p14:creationId xmlns:p14="http://schemas.microsoft.com/office/powerpoint/2010/main" val="3362115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1423</TotalTime>
  <Words>1017</Words>
  <Application>Microsoft Office PowerPoint</Application>
  <PresentationFormat>Widescreen</PresentationFormat>
  <Paragraphs>136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Office Theme</vt:lpstr>
      <vt:lpstr>Summer R Workshop 1</vt:lpstr>
      <vt:lpstr>What is R?</vt:lpstr>
      <vt:lpstr>What is R?</vt:lpstr>
      <vt:lpstr>What is R?</vt:lpstr>
      <vt:lpstr>What is R?</vt:lpstr>
      <vt:lpstr>What is R?</vt:lpstr>
      <vt:lpstr>What is R?</vt:lpstr>
      <vt:lpstr>What is R?</vt:lpstr>
      <vt:lpstr>Jupyter Notebooks</vt:lpstr>
      <vt:lpstr>PowerPoint Presentation</vt:lpstr>
      <vt:lpstr>PowerPoint Presentation</vt:lpstr>
      <vt:lpstr>PowerPoint Presentation</vt:lpstr>
      <vt:lpstr>PowerPoint Presentation</vt:lpstr>
      <vt:lpstr>Jupyter Notebooks</vt:lpstr>
      <vt:lpstr>Scientific Software Architecture</vt:lpstr>
      <vt:lpstr>Scientific Software Architecture</vt:lpstr>
      <vt:lpstr>Jupyter Notebooks</vt:lpstr>
      <vt:lpstr>Workshop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Turner</dc:creator>
  <cp:lastModifiedBy>mdt</cp:lastModifiedBy>
  <cp:revision>33</cp:revision>
  <dcterms:created xsi:type="dcterms:W3CDTF">2018-05-17T17:44:49Z</dcterms:created>
  <dcterms:modified xsi:type="dcterms:W3CDTF">2018-05-30T19:19:32Z</dcterms:modified>
</cp:coreProperties>
</file>

<file path=docProps/thumbnail.jpeg>
</file>